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5" r:id="rId11"/>
    <p:sldId id="264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20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20/05/2013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20/05/2013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20/05/2013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20/05/2013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20/05/2013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20/05/2013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20/05/2013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20/05/2013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20/05/2013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20/05/2013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20/05/2013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20/05/2013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20/05/2013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HPV and cancer in women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Malcolm Padwick MD FRCOG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r>
              <a:rPr lang="en-US" sz="2000" b="1" dirty="0" err="1" smtClean="0"/>
              <a:t>Powerpoint</a:t>
            </a:r>
            <a:r>
              <a:rPr lang="en-US" sz="2000" b="1" dirty="0" smtClean="0"/>
              <a:t> download </a:t>
            </a:r>
          </a:p>
          <a:p>
            <a:r>
              <a:rPr lang="en-US" sz="2000" b="1" dirty="0" err="1" smtClean="0"/>
              <a:t>Gynaecology.me.uk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86573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47" y="107577"/>
            <a:ext cx="8277227" cy="1293951"/>
          </a:xfrm>
        </p:spPr>
        <p:txBody>
          <a:bodyPr/>
          <a:lstStyle/>
          <a:p>
            <a:r>
              <a:rPr lang="en-US" dirty="0" smtClean="0"/>
              <a:t>Vaccines- HPV </a:t>
            </a:r>
            <a:r>
              <a:rPr lang="en-US" dirty="0"/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255536"/>
            <a:ext cx="7581901" cy="5602464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Prevents most </a:t>
            </a:r>
            <a:r>
              <a:rPr lang="en-US" sz="2800" dirty="0" err="1" smtClean="0"/>
              <a:t>genito</a:t>
            </a:r>
            <a:r>
              <a:rPr lang="en-US" sz="2800" dirty="0" smtClean="0"/>
              <a:t>-anal warts</a:t>
            </a:r>
          </a:p>
          <a:p>
            <a:r>
              <a:rPr lang="en-US" sz="2800" dirty="0" smtClean="0"/>
              <a:t>Prevents 70% of cervical cancer</a:t>
            </a:r>
          </a:p>
          <a:p>
            <a:r>
              <a:rPr lang="en-US" sz="2800" dirty="0" smtClean="0"/>
              <a:t>Protects against anal cancer</a:t>
            </a:r>
          </a:p>
          <a:p>
            <a:r>
              <a:rPr lang="en-US" sz="2800" dirty="0" smtClean="0"/>
              <a:t>Should protect against </a:t>
            </a:r>
            <a:r>
              <a:rPr lang="en-US" sz="2800" dirty="0" err="1" smtClean="0"/>
              <a:t>oropharyngeal</a:t>
            </a:r>
            <a:r>
              <a:rPr lang="en-US" sz="2800" dirty="0" smtClean="0"/>
              <a:t> cancer</a:t>
            </a:r>
          </a:p>
          <a:p>
            <a:r>
              <a:rPr lang="en-US" sz="2800" dirty="0" smtClean="0"/>
              <a:t>Uptake 13-14 </a:t>
            </a:r>
            <a:r>
              <a:rPr lang="en-US" sz="2800" dirty="0" err="1" smtClean="0"/>
              <a:t>yr</a:t>
            </a:r>
            <a:r>
              <a:rPr lang="en-US" sz="2800" dirty="0" smtClean="0"/>
              <a:t> girls 84%</a:t>
            </a:r>
          </a:p>
          <a:p>
            <a:r>
              <a:rPr lang="en-US" sz="2800" dirty="0" smtClean="0"/>
              <a:t>Uptake 12-19 </a:t>
            </a:r>
            <a:r>
              <a:rPr lang="en-US" sz="2800" dirty="0" err="1" smtClean="0"/>
              <a:t>yr</a:t>
            </a:r>
            <a:r>
              <a:rPr lang="en-US" sz="2800" dirty="0" smtClean="0"/>
              <a:t> girls 60.4% (twice that of USA)</a:t>
            </a:r>
          </a:p>
          <a:p>
            <a:r>
              <a:rPr lang="en-US" sz="2800" dirty="0" smtClean="0"/>
              <a:t> vaccine uptake x3 if mother had a recent smear</a:t>
            </a:r>
          </a:p>
          <a:p>
            <a:r>
              <a:rPr lang="en-US" sz="2800" dirty="0" smtClean="0"/>
              <a:t>80% uptake year on year will reduce cervix cancer by 2/3 in under 30 year olds by 2025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0167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279352"/>
          </a:xfrm>
        </p:spPr>
        <p:txBody>
          <a:bodyPr/>
          <a:lstStyle/>
          <a:p>
            <a:r>
              <a:rPr lang="en-US" dirty="0" smtClean="0"/>
              <a:t>HPV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489124"/>
            <a:ext cx="7581901" cy="43469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Test for viral DNA and RNA</a:t>
            </a:r>
          </a:p>
          <a:p>
            <a:r>
              <a:rPr lang="en-US" sz="2800" dirty="0" smtClean="0"/>
              <a:t>HPV sub type testing</a:t>
            </a:r>
          </a:p>
          <a:p>
            <a:r>
              <a:rPr lang="en-US" sz="2800" dirty="0" smtClean="0"/>
              <a:t>High risk HPV RNA testing</a:t>
            </a:r>
          </a:p>
          <a:p>
            <a:r>
              <a:rPr lang="en-US" sz="2800" dirty="0" smtClean="0"/>
              <a:t>Testing only approved for cervical screening</a:t>
            </a:r>
          </a:p>
          <a:p>
            <a:r>
              <a:rPr lang="en-US" sz="2800" dirty="0" smtClean="0"/>
              <a:t>Tissue testing in </a:t>
            </a:r>
            <a:r>
              <a:rPr lang="en-US" sz="2800" dirty="0" err="1" smtClean="0"/>
              <a:t>oropharyngeal</a:t>
            </a:r>
            <a:r>
              <a:rPr lang="en-US" sz="2800" dirty="0" smtClean="0"/>
              <a:t> cancer is a prognostic indicator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829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206356"/>
          </a:xfrm>
        </p:spPr>
        <p:txBody>
          <a:bodyPr/>
          <a:lstStyle/>
          <a:p>
            <a:r>
              <a:rPr lang="en-US" dirty="0" smtClean="0"/>
              <a:t>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376" y="1882588"/>
            <a:ext cx="8496201" cy="3953436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Vaccine cannot be used for pre-existing infection</a:t>
            </a:r>
          </a:p>
          <a:p>
            <a:r>
              <a:rPr lang="en-US" sz="2800" dirty="0"/>
              <a:t>genital </a:t>
            </a:r>
            <a:r>
              <a:rPr lang="en-US" sz="2800" dirty="0" smtClean="0"/>
              <a:t>wart treatment - </a:t>
            </a:r>
            <a:r>
              <a:rPr lang="en-US" sz="2800" dirty="0"/>
              <a:t>topical chemicals or </a:t>
            </a:r>
            <a:r>
              <a:rPr lang="en-US" sz="2800" dirty="0" smtClean="0"/>
              <a:t>drugs (</a:t>
            </a:r>
            <a:r>
              <a:rPr lang="en-US" sz="2800" dirty="0" err="1" smtClean="0"/>
              <a:t>Imiquimod</a:t>
            </a:r>
            <a:r>
              <a:rPr lang="en-US" sz="2800" dirty="0" smtClean="0"/>
              <a:t>)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smtClean="0"/>
          </a:p>
          <a:p>
            <a:r>
              <a:rPr lang="en-US" sz="2800" smtClean="0"/>
              <a:t>, </a:t>
            </a:r>
            <a:r>
              <a:rPr lang="en-US" sz="2800" dirty="0"/>
              <a:t>excisional surgery, cryosurgery, </a:t>
            </a:r>
            <a:r>
              <a:rPr lang="en-US" sz="2800" dirty="0" err="1"/>
              <a:t>electrosurgery</a:t>
            </a:r>
            <a:r>
              <a:rPr lang="en-US" sz="2800" dirty="0"/>
              <a:t>, and laser </a:t>
            </a:r>
            <a:r>
              <a:rPr lang="en-US" sz="2800" dirty="0" smtClean="0"/>
              <a:t>surgery</a:t>
            </a:r>
          </a:p>
          <a:p>
            <a:r>
              <a:rPr lang="en-US" sz="2800" dirty="0" smtClean="0"/>
              <a:t>HPV proven infection without dysplasia – no treatments available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1215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86" y="107577"/>
            <a:ext cx="9012614" cy="1264753"/>
          </a:xfrm>
        </p:spPr>
        <p:txBody>
          <a:bodyPr/>
          <a:lstStyle/>
          <a:p>
            <a:r>
              <a:rPr lang="en-US" dirty="0" smtClean="0"/>
              <a:t>HPV and cervical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372330"/>
            <a:ext cx="7581901" cy="446369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High risk HPV +</a:t>
            </a:r>
            <a:r>
              <a:rPr lang="en-US" sz="2800" dirty="0" err="1" smtClean="0"/>
              <a:t>ve</a:t>
            </a:r>
            <a:r>
              <a:rPr lang="en-US" sz="2800" dirty="0" smtClean="0"/>
              <a:t> – refer colposcopy if no </a:t>
            </a:r>
            <a:r>
              <a:rPr lang="en-US" sz="2800" dirty="0" err="1" smtClean="0"/>
              <a:t>colposcopic</a:t>
            </a:r>
            <a:r>
              <a:rPr lang="en-US" sz="2800" dirty="0" smtClean="0"/>
              <a:t> disease discharge</a:t>
            </a:r>
          </a:p>
          <a:p>
            <a:r>
              <a:rPr lang="en-US" sz="2800" dirty="0" smtClean="0"/>
              <a:t>If post treatment smear negative and HPV high risk negative – discharge</a:t>
            </a:r>
          </a:p>
          <a:p>
            <a:r>
              <a:rPr lang="en-US" sz="2800" dirty="0" smtClean="0"/>
              <a:t>Do we need to treat low risk HPV cellular </a:t>
            </a:r>
            <a:r>
              <a:rPr lang="en-US" sz="2800" dirty="0" err="1" smtClean="0"/>
              <a:t>atypia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5637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86" y="107577"/>
            <a:ext cx="8802765" cy="1031165"/>
          </a:xfrm>
        </p:spPr>
        <p:txBody>
          <a:bodyPr/>
          <a:lstStyle/>
          <a:p>
            <a:r>
              <a:rPr lang="en-US" dirty="0" smtClean="0"/>
              <a:t>The present - cervical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518323"/>
            <a:ext cx="7581901" cy="43177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Increase in young women </a:t>
            </a:r>
            <a:r>
              <a:rPr lang="en-US" sz="2800" dirty="0"/>
              <a:t>u</a:t>
            </a:r>
            <a:r>
              <a:rPr lang="en-US" sz="2800" dirty="0" smtClean="0"/>
              <a:t>nder  30 </a:t>
            </a:r>
            <a:r>
              <a:rPr lang="en-US" sz="2800" dirty="0" err="1" smtClean="0"/>
              <a:t>yrs</a:t>
            </a:r>
            <a:endParaRPr lang="en-US" sz="2800" dirty="0" smtClean="0"/>
          </a:p>
          <a:p>
            <a:r>
              <a:rPr lang="en-US" sz="2800" dirty="0" smtClean="0"/>
              <a:t>Increase in overseas workers</a:t>
            </a:r>
          </a:p>
          <a:p>
            <a:r>
              <a:rPr lang="en-US" sz="2800" dirty="0" smtClean="0"/>
              <a:t>Increase in late stage presentation in the elderly</a:t>
            </a:r>
          </a:p>
          <a:p>
            <a:r>
              <a:rPr lang="en-US" sz="2800" dirty="0" smtClean="0"/>
              <a:t>Where as </a:t>
            </a:r>
            <a:r>
              <a:rPr lang="en-US" sz="2800" dirty="0" err="1" smtClean="0"/>
              <a:t>vulval</a:t>
            </a:r>
            <a:r>
              <a:rPr lang="en-US" sz="2800" dirty="0" smtClean="0"/>
              <a:t> cancer remains predominantly a disease of the elderly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9960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495" y="2598666"/>
            <a:ext cx="5762868" cy="3237357"/>
          </a:xfrm>
        </p:spPr>
        <p:txBody>
          <a:bodyPr/>
          <a:lstStyle/>
          <a:p>
            <a:r>
              <a:rPr lang="en-US" dirty="0" err="1" smtClean="0"/>
              <a:t>Immunise</a:t>
            </a:r>
            <a:r>
              <a:rPr lang="en-US" dirty="0" smtClean="0"/>
              <a:t> everyone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653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and HPV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7"/>
            <a:ext cx="7581901" cy="4570283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 smtClean="0"/>
              <a:t>HPVs are group of 150 related viruses</a:t>
            </a:r>
          </a:p>
          <a:p>
            <a:r>
              <a:rPr lang="en-US" sz="3300" dirty="0" smtClean="0"/>
              <a:t>40 can be spread by direct skin to skin contact at vaginal, </a:t>
            </a:r>
            <a:r>
              <a:rPr lang="en-US" sz="3300" dirty="0"/>
              <a:t>a</a:t>
            </a:r>
            <a:r>
              <a:rPr lang="en-US" sz="3300" dirty="0" smtClean="0"/>
              <a:t>nal or oral sex.</a:t>
            </a:r>
          </a:p>
          <a:p>
            <a:r>
              <a:rPr lang="en-US" sz="3300" dirty="0" smtClean="0"/>
              <a:t>HPV is the most common sexually transmitted disease</a:t>
            </a:r>
          </a:p>
          <a:p>
            <a:r>
              <a:rPr lang="en-US" sz="3300" dirty="0" smtClean="0"/>
              <a:t>More than 50% of sexually active people will be infected during their lifetime</a:t>
            </a:r>
          </a:p>
          <a:p>
            <a:r>
              <a:rPr lang="en-US" sz="3300" dirty="0" smtClean="0"/>
              <a:t>42.5% of women have genital infection of HPV</a:t>
            </a:r>
          </a:p>
          <a:p>
            <a:r>
              <a:rPr lang="en-US" sz="3300" dirty="0" smtClean="0"/>
              <a:t>7% of adults have oral HPV infection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348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191757"/>
          </a:xfrm>
        </p:spPr>
        <p:txBody>
          <a:bodyPr/>
          <a:lstStyle/>
          <a:p>
            <a:r>
              <a:rPr lang="en-US" dirty="0" smtClean="0"/>
              <a:t>Types of HPV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299334"/>
            <a:ext cx="7581901" cy="4536690"/>
          </a:xfrm>
        </p:spPr>
        <p:txBody>
          <a:bodyPr/>
          <a:lstStyle/>
          <a:p>
            <a:r>
              <a:rPr lang="en-US" dirty="0" smtClean="0"/>
              <a:t>Low risk – do not cause cancer but do cause warts on vulva, perineum and anus. Types 6, 11   =  90% of cases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280" y="2297524"/>
            <a:ext cx="3240819" cy="424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43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366948"/>
          </a:xfrm>
        </p:spPr>
        <p:txBody>
          <a:bodyPr/>
          <a:lstStyle/>
          <a:p>
            <a:r>
              <a:rPr lang="en-US" dirty="0" smtClean="0"/>
              <a:t>Types of HPV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474525"/>
            <a:ext cx="7581901" cy="4361499"/>
          </a:xfrm>
        </p:spPr>
        <p:txBody>
          <a:bodyPr/>
          <a:lstStyle/>
          <a:p>
            <a:r>
              <a:rPr lang="en-US" dirty="0" smtClean="0"/>
              <a:t>High risk HPV associated with cancer. A dozen high risk types but  16, 18  cause &gt; 70% of cancers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674" y="2700862"/>
            <a:ext cx="2861263" cy="39254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187" y="2700863"/>
            <a:ext cx="3805742" cy="38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8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177157"/>
          </a:xfrm>
        </p:spPr>
        <p:txBody>
          <a:bodyPr/>
          <a:lstStyle/>
          <a:p>
            <a:r>
              <a:rPr lang="en-US" dirty="0" smtClean="0"/>
              <a:t>HPV and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532922"/>
            <a:ext cx="7581901" cy="4303102"/>
          </a:xfrm>
        </p:spPr>
        <p:txBody>
          <a:bodyPr/>
          <a:lstStyle/>
          <a:p>
            <a:r>
              <a:rPr lang="en-US" dirty="0" smtClean="0"/>
              <a:t>High risk HPV accounts for 5 % of all cancers world wide [1]</a:t>
            </a:r>
          </a:p>
          <a:p>
            <a:r>
              <a:rPr lang="en-US" dirty="0" smtClean="0"/>
              <a:t>Most infections are asymptomatic and disappear in 1 to 2 years</a:t>
            </a:r>
          </a:p>
          <a:p>
            <a:r>
              <a:rPr lang="en-US" dirty="0" smtClean="0"/>
              <a:t>They do cause cytological </a:t>
            </a:r>
            <a:r>
              <a:rPr lang="en-US" dirty="0" err="1" smtClean="0"/>
              <a:t>atypia</a:t>
            </a:r>
            <a:r>
              <a:rPr lang="en-US" dirty="0" smtClean="0"/>
              <a:t> whilst active but this resolves as the infection disappears</a:t>
            </a:r>
          </a:p>
          <a:p>
            <a:r>
              <a:rPr lang="en-US" dirty="0" smtClean="0"/>
              <a:t>Some high risk infections persist and cytological </a:t>
            </a:r>
            <a:r>
              <a:rPr lang="en-US" dirty="0" err="1" smtClean="0"/>
              <a:t>atypia</a:t>
            </a:r>
            <a:r>
              <a:rPr lang="en-US" dirty="0" smtClean="0"/>
              <a:t> can mutate to cancer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9246" y="6321477"/>
            <a:ext cx="6218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1.   International </a:t>
            </a:r>
            <a:r>
              <a:rPr lang="en-US" i="1" dirty="0"/>
              <a:t>Journal of Cancer</a:t>
            </a:r>
            <a:r>
              <a:rPr lang="en-US" dirty="0"/>
              <a:t> 2006; 118(12):3030–3044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869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191757"/>
          </a:xfrm>
        </p:spPr>
        <p:txBody>
          <a:bodyPr/>
          <a:lstStyle/>
          <a:p>
            <a:r>
              <a:rPr lang="en-US" dirty="0" smtClean="0"/>
              <a:t>Which cancers?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678914"/>
            <a:ext cx="7581901" cy="4157110"/>
          </a:xfrm>
        </p:spPr>
        <p:txBody>
          <a:bodyPr>
            <a:normAutofit/>
          </a:bodyPr>
          <a:lstStyle/>
          <a:p>
            <a:r>
              <a:rPr lang="en-US" dirty="0" smtClean="0"/>
              <a:t>All cervical cancer  -  16 and 18  cause 70%</a:t>
            </a:r>
          </a:p>
          <a:p>
            <a:r>
              <a:rPr lang="en-US" dirty="0" smtClean="0"/>
              <a:t>Anal cancer  with 85% caused by type 16</a:t>
            </a:r>
          </a:p>
          <a:p>
            <a:r>
              <a:rPr lang="en-US" dirty="0" err="1" smtClean="0"/>
              <a:t>Vulval</a:t>
            </a:r>
            <a:r>
              <a:rPr lang="en-US" dirty="0" smtClean="0"/>
              <a:t> and vaginal cancer – 16 and 18</a:t>
            </a:r>
          </a:p>
          <a:p>
            <a:r>
              <a:rPr lang="en-US" dirty="0" err="1" smtClean="0"/>
              <a:t>Oropharyngeal</a:t>
            </a:r>
            <a:r>
              <a:rPr lang="en-US" dirty="0" smtClean="0"/>
              <a:t> cancer  with &gt; 50% linked to type 16 (with in 20 years this cancer will be x4 commoner than cervical cancer)(mostly white males 40-50 </a:t>
            </a:r>
            <a:r>
              <a:rPr lang="en-US" dirty="0" err="1" smtClean="0"/>
              <a:t>yrs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7365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191757"/>
          </a:xfrm>
        </p:spPr>
        <p:txBody>
          <a:bodyPr/>
          <a:lstStyle/>
          <a:p>
            <a:r>
              <a:rPr lang="en-US" dirty="0" smtClean="0"/>
              <a:t>Other 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Smoking</a:t>
            </a:r>
          </a:p>
          <a:p>
            <a:r>
              <a:rPr lang="en-US" sz="2800" dirty="0" smtClean="0"/>
              <a:t>Reduced immunity</a:t>
            </a:r>
          </a:p>
          <a:p>
            <a:r>
              <a:rPr lang="en-US" sz="2800" dirty="0" err="1" smtClean="0"/>
              <a:t>Multiparity</a:t>
            </a:r>
            <a:endParaRPr lang="en-US" sz="2800" dirty="0" smtClean="0"/>
          </a:p>
          <a:p>
            <a:r>
              <a:rPr lang="en-US" sz="2800" dirty="0" smtClean="0"/>
              <a:t>Long term oral contraception</a:t>
            </a:r>
          </a:p>
          <a:p>
            <a:r>
              <a:rPr lang="en-US" sz="2800" dirty="0" smtClean="0"/>
              <a:t>Poor oral hygiene</a:t>
            </a:r>
          </a:p>
          <a:p>
            <a:r>
              <a:rPr lang="en-US" sz="2800" dirty="0" smtClean="0"/>
              <a:t>Chronic inflammation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6512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191757"/>
          </a:xfrm>
        </p:spPr>
        <p:txBody>
          <a:bodyPr/>
          <a:lstStyle/>
          <a:p>
            <a:r>
              <a:rPr lang="en-US" dirty="0" smtClean="0"/>
              <a:t>HPV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skin to skin oral, anal or genital contact with infected / potentially infected person</a:t>
            </a:r>
          </a:p>
          <a:p>
            <a:r>
              <a:rPr lang="en-US" dirty="0" smtClean="0"/>
              <a:t>Sexually active – mutually monogamous relationship</a:t>
            </a:r>
          </a:p>
          <a:p>
            <a:r>
              <a:rPr lang="en-US" dirty="0" smtClean="0"/>
              <a:t>Consistent use of condoms</a:t>
            </a:r>
          </a:p>
          <a:p>
            <a:r>
              <a:rPr lang="en-US" dirty="0" smtClean="0"/>
              <a:t>Vaccines  CERVIRAX   </a:t>
            </a:r>
            <a:r>
              <a:rPr lang="en-US" dirty="0" err="1" smtClean="0"/>
              <a:t>vs</a:t>
            </a:r>
            <a:r>
              <a:rPr lang="en-US" dirty="0" smtClean="0"/>
              <a:t>  16, 18           </a:t>
            </a:r>
          </a:p>
          <a:p>
            <a:r>
              <a:rPr lang="en-US" dirty="0" smtClean="0"/>
              <a:t>Vaccines  GARDASIL   </a:t>
            </a:r>
            <a:r>
              <a:rPr lang="en-US" dirty="0" err="1" smtClean="0"/>
              <a:t>vs</a:t>
            </a:r>
            <a:r>
              <a:rPr lang="en-US" dirty="0" smtClean="0"/>
              <a:t>  16, 18,  11,  6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16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235554"/>
          </a:xfrm>
        </p:spPr>
        <p:txBody>
          <a:bodyPr/>
          <a:lstStyle/>
          <a:p>
            <a:r>
              <a:rPr lang="en-US" dirty="0"/>
              <a:t>HPV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Vaccination for girls 12+ years with parental consent</a:t>
            </a:r>
          </a:p>
          <a:p>
            <a:r>
              <a:rPr lang="en-US" sz="2800" dirty="0" smtClean="0"/>
              <a:t>Vaccination for boys ?</a:t>
            </a:r>
          </a:p>
          <a:p>
            <a:r>
              <a:rPr lang="en-US" sz="2800" dirty="0" smtClean="0"/>
              <a:t>Vaccination for older women/men ?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1658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1561</TotalTime>
  <Words>580</Words>
  <Application>Microsoft Macintosh PowerPoint</Application>
  <PresentationFormat>On-screen Show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Orbit</vt:lpstr>
      <vt:lpstr>HPV and cancer in women</vt:lpstr>
      <vt:lpstr>Disease and HPV</vt:lpstr>
      <vt:lpstr>Types of HPV</vt:lpstr>
      <vt:lpstr>Types of HPV</vt:lpstr>
      <vt:lpstr>HPV and cancer</vt:lpstr>
      <vt:lpstr>Which cancers?</vt:lpstr>
      <vt:lpstr>Other risk factors</vt:lpstr>
      <vt:lpstr>HPV prevention</vt:lpstr>
      <vt:lpstr>HPV prevention</vt:lpstr>
      <vt:lpstr>Vaccines- HPV prevention</vt:lpstr>
      <vt:lpstr>HPV detection</vt:lpstr>
      <vt:lpstr>treatments</vt:lpstr>
      <vt:lpstr>HPV and cervical screening</vt:lpstr>
      <vt:lpstr>The present - cervical cancer</vt:lpstr>
      <vt:lpstr>The answer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HPV and cancer in women</dc:title>
  <dc:creator>Malcolm Padwick</dc:creator>
  <cp:lastModifiedBy>Malcolm Padwick</cp:lastModifiedBy>
  <cp:revision>19</cp:revision>
  <dcterms:created xsi:type="dcterms:W3CDTF">2013-05-20T18:05:25Z</dcterms:created>
  <dcterms:modified xsi:type="dcterms:W3CDTF">2013-05-21T20:06:35Z</dcterms:modified>
</cp:coreProperties>
</file>