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Default Extension="pdf" ContentType="application/pd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7"/>
  </p:notesMasterIdLst>
  <p:handoutMasterIdLst>
    <p:handoutMasterId r:id="rId28"/>
  </p:handoutMasterIdLst>
  <p:sldIdLst>
    <p:sldId id="256" r:id="rId2"/>
    <p:sldId id="257" r:id="rId3"/>
    <p:sldId id="270" r:id="rId4"/>
    <p:sldId id="276" r:id="rId5"/>
    <p:sldId id="258" r:id="rId6"/>
    <p:sldId id="278" r:id="rId7"/>
    <p:sldId id="279" r:id="rId8"/>
    <p:sldId id="280" r:id="rId9"/>
    <p:sldId id="281" r:id="rId10"/>
    <p:sldId id="259" r:id="rId11"/>
    <p:sldId id="260" r:id="rId12"/>
    <p:sldId id="261" r:id="rId13"/>
    <p:sldId id="262" r:id="rId14"/>
    <p:sldId id="263" r:id="rId15"/>
    <p:sldId id="264" r:id="rId16"/>
    <p:sldId id="266" r:id="rId17"/>
    <p:sldId id="267" r:id="rId18"/>
    <p:sldId id="268" r:id="rId19"/>
    <p:sldId id="269" r:id="rId20"/>
    <p:sldId id="274" r:id="rId21"/>
    <p:sldId id="271" r:id="rId22"/>
    <p:sldId id="272" r:id="rId23"/>
    <p:sldId id="273" r:id="rId24"/>
    <p:sldId id="277" r:id="rId25"/>
    <p:sldId id="27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40" autoAdjust="0"/>
    <p:restoredTop sz="94711" autoAdjust="0"/>
  </p:normalViewPr>
  <p:slideViewPr>
    <p:cSldViewPr snapToObjects="1">
      <p:cViewPr varScale="1">
        <p:scale>
          <a:sx n="127" d="100"/>
          <a:sy n="127" d="100"/>
        </p:scale>
        <p:origin x="-116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A99C2F-5B99-584F-87CF-AEBDF5B2AEEF}" type="datetimeFigureOut">
              <a:rPr lang="en-US" smtClean="0"/>
              <a:pPr/>
              <a:t>2/21/12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A1D6FD-026D-5642-A68A-D52EF6DDEDE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B697F3-282C-3A43-B52B-DE4EB10BEB16}" type="datetimeFigureOut">
              <a:rPr lang="en-US" smtClean="0"/>
              <a:pPr/>
              <a:t>2/21/12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678F57-D6DE-D746-B0FC-B48348755D4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678F57-D6DE-D746-B0FC-B48348755D4C}"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12FE5C4B-6419-CA43-9FC9-3792A8986CF9}" type="datetimeFigureOut">
              <a:rPr lang="en-US" smtClean="0"/>
              <a:pPr/>
              <a:t>2/21/12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D71BACD6-1DAF-0D45-BF90-F5F0D1A03A43}"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kumimoji="0" lang="en-GB"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12FE5C4B-6419-CA43-9FC9-3792A8986CF9}" type="datetimeFigureOut">
              <a:rPr lang="en-US" smtClean="0"/>
              <a:pPr/>
              <a:t>2/21/12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1BACD6-1DAF-0D45-BF90-F5F0D1A03A4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12FE5C4B-6419-CA43-9FC9-3792A8986CF9}" type="datetimeFigureOut">
              <a:rPr lang="en-US" smtClean="0"/>
              <a:pPr/>
              <a:t>2/21/12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1BACD6-1DAF-0D45-BF90-F5F0D1A03A4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12FE5C4B-6419-CA43-9FC9-3792A8986CF9}" type="datetimeFigureOut">
              <a:rPr lang="en-US" smtClean="0"/>
              <a:pPr/>
              <a:t>2/21/12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1BACD6-1DAF-0D45-BF90-F5F0D1A03A4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p:txBody>
          <a:bodyPr/>
          <a:lstStyle/>
          <a:p>
            <a:fld id="{12FE5C4B-6419-CA43-9FC9-3792A8986CF9}" type="datetimeFigureOut">
              <a:rPr lang="en-US" smtClean="0"/>
              <a:pPr/>
              <a:t>2/21/12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1BACD6-1DAF-0D45-BF90-F5F0D1A03A43}"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kumimoji="0" lang="en-GB"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GB"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12FE5C4B-6419-CA43-9FC9-3792A8986CF9}" type="datetimeFigureOut">
              <a:rPr lang="en-US" smtClean="0"/>
              <a:pPr/>
              <a:t>2/21/12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1BACD6-1DAF-0D45-BF90-F5F0D1A03A4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7" name="Date Placeholder 6"/>
          <p:cNvSpPr>
            <a:spLocks noGrp="1"/>
          </p:cNvSpPr>
          <p:nvPr>
            <p:ph type="dt" sz="half" idx="10"/>
          </p:nvPr>
        </p:nvSpPr>
        <p:spPr/>
        <p:txBody>
          <a:bodyPr/>
          <a:lstStyle/>
          <a:p>
            <a:fld id="{12FE5C4B-6419-CA43-9FC9-3792A8986CF9}" type="datetimeFigureOut">
              <a:rPr lang="en-US" smtClean="0"/>
              <a:pPr/>
              <a:t>2/21/12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1BACD6-1DAF-0D45-BF90-F5F0D1A03A43}"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p>
            <a:fld id="{12FE5C4B-6419-CA43-9FC9-3792A8986CF9}" type="datetimeFigureOut">
              <a:rPr lang="en-US" smtClean="0"/>
              <a:pPr/>
              <a:t>2/21/12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1BACD6-1DAF-0D45-BF90-F5F0D1A03A4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E5C4B-6419-CA43-9FC9-3792A8986CF9}" type="datetimeFigureOut">
              <a:rPr lang="en-US" smtClean="0"/>
              <a:pPr/>
              <a:t>2/21/12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1BACD6-1DAF-0D45-BF90-F5F0D1A03A4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kumimoji="0" lang="en-GB"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12FE5C4B-6419-CA43-9FC9-3792A8986CF9}" type="datetimeFigureOut">
              <a:rPr lang="en-US" smtClean="0"/>
              <a:pPr/>
              <a:t>2/21/12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1BACD6-1DAF-0D45-BF90-F5F0D1A03A4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kumimoji="0" lang="en-GB"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lstStyle>
          <a:p>
            <a:r>
              <a:rPr kumimoji="0" lang="en-GB"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en-GB"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12FE5C4B-6419-CA43-9FC9-3792A8986CF9}" type="datetimeFigureOut">
              <a:rPr lang="en-US" smtClean="0"/>
              <a:pPr/>
              <a:t>2/21/12</a:t>
            </a:fld>
            <a:endParaRPr lang="en-US" dirty="0"/>
          </a:p>
        </p:txBody>
      </p:sp>
      <p:sp>
        <p:nvSpPr>
          <p:cNvPr id="6" name="Footer Placeholder 5"/>
          <p:cNvSpPr>
            <a:spLocks noGrp="1"/>
          </p:cNvSpPr>
          <p:nvPr>
            <p:ph type="ftr" sz="quarter" idx="11"/>
          </p:nvPr>
        </p:nvSpPr>
        <p:spPr>
          <a:xfrm>
            <a:off x="914400" y="55499"/>
            <a:ext cx="5562600" cy="365125"/>
          </a:xfrm>
        </p:spPr>
        <p:txBody>
          <a:bodyPr/>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p>
            <a:fld id="{D71BACD6-1DAF-0D45-BF90-F5F0D1A03A4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GB"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lstStyle>
          <a:p>
            <a:fld id="{12FE5C4B-6419-CA43-9FC9-3792A8986CF9}" type="datetimeFigureOut">
              <a:rPr lang="en-US" smtClean="0"/>
              <a:pPr/>
              <a:t>2/21/12</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lstStyle>
          <a:p>
            <a:fld id="{D71BACD6-1DAF-0D45-BF90-F5F0D1A03A4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dailymail.co.uk/health/article-1153361/Cancer-missed-20-times-Sues-horrifying-story-shows-bad-doctors-STILL-spotting-silent-killer.html" TargetMode="External"/><Relationship Id="rId3" Type="http://schemas.openxmlformats.org/officeDocument/2006/relationships/hyperlink" Target="http://www.google.co.uk/search?hl=en&amp;client=firefox-a&amp;hs=U1N&amp;rls=org.mozilla:en-US:official&amp;q=related:www.dailymail.co.uk/health/article-1153361/Cancer-missed-20-times-Sues-horrifying-story-shows-bad-doctors-STILL-spotting-silent-killer.html+ovarian+cancer+stories&amp;tbo=1&amp;sa=X&amp;ei=zQzlTJv2EsKAhQfqroWODQ&amp;ved=0CCwQHzA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df"/><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71600" y="4343400"/>
            <a:ext cx="7772400" cy="1974850"/>
          </a:xfrm>
        </p:spPr>
        <p:txBody>
          <a:bodyPr/>
          <a:lstStyle/>
          <a:p>
            <a:r>
              <a:rPr lang="en-US" dirty="0" smtClean="0"/>
              <a:t>Ovarian cancer</a:t>
            </a:r>
            <a:endParaRPr lang="en-US" dirty="0"/>
          </a:p>
        </p:txBody>
      </p:sp>
      <p:sp>
        <p:nvSpPr>
          <p:cNvPr id="3" name="Subtitle 2"/>
          <p:cNvSpPr>
            <a:spLocks noGrp="1"/>
          </p:cNvSpPr>
          <p:nvPr>
            <p:ph type="subTitle" idx="4294967295"/>
          </p:nvPr>
        </p:nvSpPr>
        <p:spPr>
          <a:xfrm>
            <a:off x="1371600" y="2835275"/>
            <a:ext cx="7772400" cy="1508125"/>
          </a:xfrm>
        </p:spPr>
        <p:txBody>
          <a:bodyPr/>
          <a:lstStyle/>
          <a:p>
            <a:r>
              <a:rPr lang="en-US" dirty="0" smtClean="0"/>
              <a:t>Malcolm Padwick  MD FRCOG        Gynaecology  Cancer  Surgeon </a:t>
            </a:r>
            <a:endParaRPr lang="en-US" dirty="0"/>
          </a:p>
        </p:txBody>
      </p:sp>
      <p:sp>
        <p:nvSpPr>
          <p:cNvPr id="4" name="TextBox 3"/>
          <p:cNvSpPr txBox="1"/>
          <p:nvPr/>
        </p:nvSpPr>
        <p:spPr>
          <a:xfrm>
            <a:off x="1676400" y="304800"/>
            <a:ext cx="5029200" cy="369332"/>
          </a:xfrm>
          <a:prstGeom prst="rect">
            <a:avLst/>
          </a:prstGeom>
          <a:noFill/>
        </p:spPr>
        <p:txBody>
          <a:bodyPr wrap="square" rtlCol="0">
            <a:spAutoFit/>
          </a:bodyPr>
          <a:lstStyle/>
          <a:p>
            <a:r>
              <a:rPr lang="en-US" dirty="0" err="1" smtClean="0"/>
              <a:t>gynaecology.me.uk</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12763"/>
            <a:ext cx="7772400" cy="914400"/>
          </a:xfrm>
        </p:spPr>
        <p:txBody>
          <a:bodyPr/>
          <a:lstStyle/>
          <a:p>
            <a:r>
              <a:rPr lang="en-US" dirty="0" smtClean="0"/>
              <a:t>misdiagnosis</a:t>
            </a:r>
            <a:endParaRPr lang="en-US" dirty="0"/>
          </a:p>
        </p:txBody>
      </p:sp>
      <p:sp>
        <p:nvSpPr>
          <p:cNvPr id="3" name="Content Placeholder 2"/>
          <p:cNvSpPr>
            <a:spLocks noGrp="1"/>
          </p:cNvSpPr>
          <p:nvPr>
            <p:ph idx="4294967295"/>
          </p:nvPr>
        </p:nvSpPr>
        <p:spPr>
          <a:xfrm>
            <a:off x="1371600" y="1784350"/>
            <a:ext cx="7772400" cy="4572000"/>
          </a:xfrm>
        </p:spPr>
        <p:txBody>
          <a:bodyPr/>
          <a:lstStyle/>
          <a:p>
            <a:r>
              <a:rPr lang="en-US" dirty="0" smtClean="0"/>
              <a:t>Gastric or peptic ulcers (GI referral)</a:t>
            </a:r>
          </a:p>
          <a:p>
            <a:r>
              <a:rPr lang="en-US" dirty="0" smtClean="0"/>
              <a:t>Gallstones (surgeons)</a:t>
            </a:r>
          </a:p>
          <a:p>
            <a:r>
              <a:rPr lang="en-US" dirty="0" err="1" smtClean="0"/>
              <a:t>Diverticulitis</a:t>
            </a:r>
            <a:r>
              <a:rPr lang="en-US" dirty="0" smtClean="0"/>
              <a:t> (colorectal)</a:t>
            </a:r>
          </a:p>
          <a:p>
            <a:r>
              <a:rPr lang="en-US" dirty="0" smtClean="0"/>
              <a:t>Cystitis (urology)</a:t>
            </a:r>
          </a:p>
          <a:p>
            <a:r>
              <a:rPr lang="en-US" dirty="0" smtClean="0"/>
              <a:t>SOB pleural effusion/ PE (chest physician)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12763"/>
            <a:ext cx="7772400" cy="914400"/>
          </a:xfrm>
        </p:spPr>
        <p:txBody>
          <a:bodyPr/>
          <a:lstStyle/>
          <a:p>
            <a:r>
              <a:rPr lang="en-US" dirty="0" smtClean="0"/>
              <a:t>prognosis</a:t>
            </a:r>
            <a:endParaRPr lang="en-US" dirty="0"/>
          </a:p>
        </p:txBody>
      </p:sp>
      <p:sp>
        <p:nvSpPr>
          <p:cNvPr id="3" name="Content Placeholder 2"/>
          <p:cNvSpPr>
            <a:spLocks noGrp="1"/>
          </p:cNvSpPr>
          <p:nvPr>
            <p:ph idx="4294967295"/>
          </p:nvPr>
        </p:nvSpPr>
        <p:spPr>
          <a:xfrm>
            <a:off x="1371600" y="1784350"/>
            <a:ext cx="7772400" cy="4572000"/>
          </a:xfrm>
        </p:spPr>
        <p:txBody>
          <a:bodyPr/>
          <a:lstStyle/>
          <a:p>
            <a:r>
              <a:rPr lang="en-GB" b="1" dirty="0" smtClean="0"/>
              <a:t>S</a:t>
            </a:r>
            <a:r>
              <a:rPr b="1" dirty="0" smtClean="0"/>
              <a:t>urvival rate</a:t>
            </a:r>
            <a:r>
              <a:rPr lang="en-GB" b="1" dirty="0" smtClean="0"/>
              <a:t> by </a:t>
            </a:r>
            <a:r>
              <a:rPr b="1" dirty="0" smtClean="0"/>
              <a:t>Stage</a:t>
            </a:r>
            <a:endParaRPr lang="en-GB" b="1" dirty="0" smtClean="0"/>
          </a:p>
          <a:p>
            <a:r>
              <a:rPr dirty="0" smtClean="0"/>
              <a:t> 1 </a:t>
            </a:r>
            <a:r>
              <a:rPr lang="en-GB" dirty="0" smtClean="0"/>
              <a:t>           </a:t>
            </a:r>
            <a:r>
              <a:rPr dirty="0" smtClean="0"/>
              <a:t>90% </a:t>
            </a:r>
            <a:endParaRPr lang="en-GB" dirty="0" smtClean="0"/>
          </a:p>
          <a:p>
            <a:r>
              <a:rPr lang="en-GB" dirty="0" smtClean="0"/>
              <a:t> </a:t>
            </a:r>
            <a:r>
              <a:rPr dirty="0" smtClean="0"/>
              <a:t>2</a:t>
            </a:r>
            <a:r>
              <a:rPr lang="en-GB" dirty="0" smtClean="0"/>
              <a:t>           </a:t>
            </a:r>
            <a:r>
              <a:rPr dirty="0" smtClean="0"/>
              <a:t> 60% to 70%</a:t>
            </a:r>
            <a:endParaRPr lang="en-GB" dirty="0" smtClean="0"/>
          </a:p>
          <a:p>
            <a:r>
              <a:rPr dirty="0" smtClean="0"/>
              <a:t> 3</a:t>
            </a:r>
            <a:r>
              <a:rPr lang="en-GB" dirty="0" smtClean="0"/>
              <a:t>           </a:t>
            </a:r>
            <a:r>
              <a:rPr dirty="0" smtClean="0"/>
              <a:t> 15% to 35% </a:t>
            </a:r>
            <a:endParaRPr lang="en-GB" dirty="0" smtClean="0"/>
          </a:p>
          <a:p>
            <a:r>
              <a:rPr lang="en-GB" dirty="0" smtClean="0"/>
              <a:t> </a:t>
            </a:r>
            <a:r>
              <a:rPr dirty="0" smtClean="0"/>
              <a:t>4</a:t>
            </a:r>
            <a:r>
              <a:rPr lang="en-GB" dirty="0" smtClean="0"/>
              <a:t>           </a:t>
            </a:r>
            <a:r>
              <a:rPr dirty="0" smtClean="0"/>
              <a:t> 5% to 15%</a:t>
            </a:r>
            <a:endParaRPr lang="en-GB" dirty="0" smtClean="0"/>
          </a:p>
          <a:p>
            <a:endParaRPr lang="en-GB" dirty="0" smtClean="0"/>
          </a:p>
          <a:p>
            <a:r>
              <a:rPr lang="en-GB" dirty="0" smtClean="0"/>
              <a:t>Latest data shows 50 % women alive at 5 yrs with stage 3 or 4 disease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12763"/>
            <a:ext cx="7772400" cy="914400"/>
          </a:xfrm>
        </p:spPr>
        <p:txBody>
          <a:bodyPr/>
          <a:lstStyle/>
          <a:p>
            <a:r>
              <a:rPr lang="en-US" dirty="0" smtClean="0"/>
              <a:t>Screening Ca125</a:t>
            </a:r>
            <a:endParaRPr lang="en-US" dirty="0"/>
          </a:p>
        </p:txBody>
      </p:sp>
      <p:sp>
        <p:nvSpPr>
          <p:cNvPr id="3" name="Content Placeholder 2"/>
          <p:cNvSpPr>
            <a:spLocks noGrp="1"/>
          </p:cNvSpPr>
          <p:nvPr>
            <p:ph idx="4294967295"/>
          </p:nvPr>
        </p:nvSpPr>
        <p:spPr>
          <a:xfrm>
            <a:off x="1371600" y="1784350"/>
            <a:ext cx="7772400" cy="4572000"/>
          </a:xfrm>
        </p:spPr>
        <p:txBody>
          <a:bodyPr/>
          <a:lstStyle/>
          <a:p>
            <a:r>
              <a:rPr lang="en-US" dirty="0" smtClean="0"/>
              <a:t>85% of women with cancer have a raised CA125</a:t>
            </a:r>
          </a:p>
          <a:p>
            <a:r>
              <a:rPr lang="en-US" dirty="0" smtClean="0"/>
              <a:t>But only 50% of women with early stage cancer have a raised CA125</a:t>
            </a:r>
          </a:p>
          <a:p>
            <a:r>
              <a:rPr lang="en-US" dirty="0" smtClean="0"/>
              <a:t>Ca125 is raised in benign conditions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12763"/>
            <a:ext cx="7772400" cy="914400"/>
          </a:xfrm>
        </p:spPr>
        <p:txBody>
          <a:bodyPr/>
          <a:lstStyle/>
          <a:p>
            <a:r>
              <a:rPr lang="en-US" dirty="0" smtClean="0"/>
              <a:t>Screening USS</a:t>
            </a:r>
            <a:endParaRPr lang="en-US" dirty="0"/>
          </a:p>
        </p:txBody>
      </p:sp>
      <p:sp>
        <p:nvSpPr>
          <p:cNvPr id="3" name="Content Placeholder 2"/>
          <p:cNvSpPr>
            <a:spLocks noGrp="1"/>
          </p:cNvSpPr>
          <p:nvPr>
            <p:ph idx="4294967295"/>
          </p:nvPr>
        </p:nvSpPr>
        <p:spPr>
          <a:xfrm>
            <a:off x="1371600" y="1784350"/>
            <a:ext cx="7772400" cy="4572000"/>
          </a:xfrm>
        </p:spPr>
        <p:txBody>
          <a:bodyPr/>
          <a:lstStyle/>
          <a:p>
            <a:r>
              <a:rPr lang="en-US" dirty="0" smtClean="0"/>
              <a:t>Vaginal ultrasound</a:t>
            </a:r>
          </a:p>
          <a:p>
            <a:r>
              <a:rPr lang="en-US" dirty="0" smtClean="0"/>
              <a:t>Accurate but high rate of false positives</a:t>
            </a:r>
          </a:p>
          <a:p>
            <a:r>
              <a:rPr lang="en-US" dirty="0" smtClean="0"/>
              <a:t>Relatively expensive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12763"/>
            <a:ext cx="7772400" cy="914400"/>
          </a:xfrm>
        </p:spPr>
        <p:txBody>
          <a:bodyPr/>
          <a:lstStyle/>
          <a:p>
            <a:r>
              <a:rPr lang="en-US" dirty="0" smtClean="0"/>
              <a:t>screening</a:t>
            </a:r>
            <a:endParaRPr lang="en-US" dirty="0"/>
          </a:p>
        </p:txBody>
      </p:sp>
      <p:sp>
        <p:nvSpPr>
          <p:cNvPr id="3" name="Content Placeholder 2"/>
          <p:cNvSpPr>
            <a:spLocks noGrp="1"/>
          </p:cNvSpPr>
          <p:nvPr>
            <p:ph idx="4294967295"/>
          </p:nvPr>
        </p:nvSpPr>
        <p:spPr>
          <a:xfrm>
            <a:off x="1371600" y="1784350"/>
            <a:ext cx="7772400" cy="4572000"/>
          </a:xfrm>
        </p:spPr>
        <p:txBody>
          <a:bodyPr/>
          <a:lstStyle/>
          <a:p>
            <a:r>
              <a:rPr lang="en-US" dirty="0" smtClean="0"/>
              <a:t>No general screening available in UK</a:t>
            </a:r>
          </a:p>
          <a:p>
            <a:r>
              <a:rPr lang="en-US" dirty="0" smtClean="0"/>
              <a:t>Selective screening for high risk individuals – more than two affected direct relatives</a:t>
            </a:r>
          </a:p>
          <a:p>
            <a:r>
              <a:rPr lang="en-US" dirty="0" smtClean="0"/>
              <a:t>BRAC 1 and 2</a:t>
            </a:r>
          </a:p>
          <a:p>
            <a:r>
              <a:rPr lang="en-US" dirty="0" smtClean="0"/>
              <a:t>High risk screening not officially recommended but has acceptance</a:t>
            </a:r>
          </a:p>
          <a:p>
            <a:r>
              <a:rPr lang="en-US" dirty="0" smtClean="0"/>
              <a:t>Consider preventative surgery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12763"/>
            <a:ext cx="7772400" cy="914400"/>
          </a:xfrm>
        </p:spPr>
        <p:txBody>
          <a:bodyPr/>
          <a:lstStyle/>
          <a:p>
            <a:r>
              <a:rPr lang="en-US" dirty="0" smtClean="0"/>
              <a:t>Making a diagnosis</a:t>
            </a:r>
            <a:endParaRPr lang="en-US" dirty="0"/>
          </a:p>
        </p:txBody>
      </p:sp>
      <p:sp>
        <p:nvSpPr>
          <p:cNvPr id="3" name="Content Placeholder 2"/>
          <p:cNvSpPr>
            <a:spLocks noGrp="1"/>
          </p:cNvSpPr>
          <p:nvPr>
            <p:ph idx="4294967295"/>
          </p:nvPr>
        </p:nvSpPr>
        <p:spPr>
          <a:xfrm>
            <a:off x="1371600" y="1784350"/>
            <a:ext cx="7772400" cy="4572000"/>
          </a:xfrm>
        </p:spPr>
        <p:txBody>
          <a:bodyPr/>
          <a:lstStyle/>
          <a:p>
            <a:r>
              <a:rPr lang="en-US" dirty="0" smtClean="0"/>
              <a:t>New symptoms in otherwise fit women</a:t>
            </a:r>
          </a:p>
          <a:p>
            <a:r>
              <a:rPr lang="en-US" dirty="0" smtClean="0"/>
              <a:t>Postmenopausal – especially  &gt; 65 yrs</a:t>
            </a:r>
          </a:p>
          <a:p>
            <a:r>
              <a:rPr lang="en-US" dirty="0" smtClean="0"/>
              <a:t>A large mass in a woman with minimal or new symptoms is likely to be ovary/uterus</a:t>
            </a:r>
          </a:p>
          <a:p>
            <a:r>
              <a:rPr lang="en-US" dirty="0" smtClean="0"/>
              <a:t>New diagnosis of IBS after 40 yrs is rarely correct !</a:t>
            </a:r>
          </a:p>
          <a:p>
            <a:r>
              <a:rPr lang="en-US" dirty="0" smtClean="0"/>
              <a:t>USS is single most useful investigation</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12763"/>
            <a:ext cx="7772400" cy="914400"/>
          </a:xfrm>
        </p:spPr>
        <p:txBody>
          <a:bodyPr/>
          <a:lstStyle/>
          <a:p>
            <a:r>
              <a:rPr lang="en-US" dirty="0" smtClean="0"/>
              <a:t>USS</a:t>
            </a:r>
            <a:endParaRPr lang="en-US" dirty="0"/>
          </a:p>
        </p:txBody>
      </p:sp>
      <p:sp>
        <p:nvSpPr>
          <p:cNvPr id="3" name="Content Placeholder 2"/>
          <p:cNvSpPr>
            <a:spLocks noGrp="1"/>
          </p:cNvSpPr>
          <p:nvPr>
            <p:ph idx="4294967295"/>
          </p:nvPr>
        </p:nvSpPr>
        <p:spPr>
          <a:xfrm>
            <a:off x="1371600" y="1784350"/>
            <a:ext cx="7772400" cy="4572000"/>
          </a:xfrm>
        </p:spPr>
        <p:txBody>
          <a:bodyPr/>
          <a:lstStyle/>
          <a:p>
            <a:r>
              <a:rPr lang="en-US" dirty="0" smtClean="0"/>
              <a:t>Good quality community based service ??</a:t>
            </a:r>
          </a:p>
          <a:p>
            <a:r>
              <a:rPr lang="en-US" dirty="0" smtClean="0"/>
              <a:t>Wait to select correct specialty service – getting this wrong can generate major delays</a:t>
            </a:r>
          </a:p>
          <a:p>
            <a:r>
              <a:rPr lang="en-US" dirty="0" smtClean="0"/>
              <a:t>What is the danger in finding coincidental benign disease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12763"/>
            <a:ext cx="7772400" cy="914400"/>
          </a:xfrm>
        </p:spPr>
        <p:txBody>
          <a:bodyPr/>
          <a:lstStyle/>
          <a:p>
            <a:r>
              <a:rPr lang="en-US" dirty="0" smtClean="0"/>
              <a:t>BSO can be day surgery</a:t>
            </a:r>
            <a:endParaRPr lang="en-US" dirty="0"/>
          </a:p>
        </p:txBody>
      </p:sp>
      <p:pic>
        <p:nvPicPr>
          <p:cNvPr id="4" name="Content Placeholder 3" descr="granny_full.jpeg"/>
          <p:cNvPicPr>
            <a:picLocks noGrp="1" noChangeAspect="1"/>
          </p:cNvPicPr>
          <p:nvPr>
            <p:ph idx="4294967295"/>
          </p:nvPr>
        </p:nvPicPr>
        <p:blipFill>
          <a:blip r:embed="rId2"/>
          <a:stretch>
            <a:fillRect/>
          </a:stretch>
        </p:blipFill>
        <p:spPr>
          <a:xfrm>
            <a:off x="1524000" y="1828800"/>
            <a:ext cx="6248400" cy="39243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12763"/>
            <a:ext cx="7772400" cy="914400"/>
          </a:xfrm>
        </p:spPr>
        <p:txBody>
          <a:bodyPr/>
          <a:lstStyle/>
          <a:p>
            <a:r>
              <a:rPr lang="en-US" dirty="0" err="1" smtClean="0"/>
              <a:t>Ovplex</a:t>
            </a:r>
            <a:endParaRPr lang="en-US" dirty="0"/>
          </a:p>
        </p:txBody>
      </p:sp>
      <p:sp>
        <p:nvSpPr>
          <p:cNvPr id="3" name="Content Placeholder 2"/>
          <p:cNvSpPr>
            <a:spLocks noGrp="1"/>
          </p:cNvSpPr>
          <p:nvPr>
            <p:ph idx="4294967295"/>
          </p:nvPr>
        </p:nvSpPr>
        <p:spPr>
          <a:xfrm>
            <a:off x="1371600" y="1784350"/>
            <a:ext cx="7772400" cy="4572000"/>
          </a:xfrm>
        </p:spPr>
        <p:txBody>
          <a:bodyPr/>
          <a:lstStyle/>
          <a:p>
            <a:r>
              <a:rPr dirty="0" smtClean="0"/>
              <a:t>362 plasma samples from women with ovarian cancer (n=150) and healthy controls (n=212) were used to develop a multivariate classification model incorporating five plasma biomarkers associated with ovarian cancer. Based upon the measurement of these 5 markers, the model calculates the likelihood that a patient has ovarian cancer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12763"/>
            <a:ext cx="7772400" cy="914400"/>
          </a:xfrm>
        </p:spPr>
        <p:txBody>
          <a:bodyPr/>
          <a:lstStyle/>
          <a:p>
            <a:r>
              <a:rPr lang="en-US" dirty="0" smtClean="0"/>
              <a:t>news</a:t>
            </a:r>
            <a:endParaRPr lang="en-US" dirty="0"/>
          </a:p>
        </p:txBody>
      </p:sp>
      <p:sp>
        <p:nvSpPr>
          <p:cNvPr id="3" name="Content Placeholder 2"/>
          <p:cNvSpPr>
            <a:spLocks noGrp="1"/>
          </p:cNvSpPr>
          <p:nvPr>
            <p:ph idx="4294967295"/>
          </p:nvPr>
        </p:nvSpPr>
        <p:spPr>
          <a:xfrm>
            <a:off x="1371600" y="1784350"/>
            <a:ext cx="7772400" cy="4572000"/>
          </a:xfrm>
        </p:spPr>
        <p:txBody>
          <a:bodyPr/>
          <a:lstStyle/>
          <a:p>
            <a:r>
              <a:rPr lang="en-US" dirty="0" smtClean="0"/>
              <a:t>Do not use Ca125 for follow up patients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12763"/>
            <a:ext cx="7772400" cy="914400"/>
          </a:xfrm>
        </p:spPr>
        <p:txBody>
          <a:bodyPr/>
          <a:lstStyle/>
          <a:p>
            <a:r>
              <a:rPr lang="en-US" dirty="0" smtClean="0"/>
              <a:t>Overview</a:t>
            </a:r>
            <a:endParaRPr lang="en-US" dirty="0"/>
          </a:p>
        </p:txBody>
      </p:sp>
      <p:sp>
        <p:nvSpPr>
          <p:cNvPr id="3" name="Content Placeholder 2"/>
          <p:cNvSpPr>
            <a:spLocks noGrp="1"/>
          </p:cNvSpPr>
          <p:nvPr>
            <p:ph idx="4294967295"/>
          </p:nvPr>
        </p:nvSpPr>
        <p:spPr>
          <a:xfrm>
            <a:off x="1371600" y="1784350"/>
            <a:ext cx="7772400" cy="4572000"/>
          </a:xfrm>
        </p:spPr>
        <p:txBody>
          <a:bodyPr/>
          <a:lstStyle/>
          <a:p>
            <a:r>
              <a:rPr lang="en-US" dirty="0" smtClean="0"/>
              <a:t>6900 cases per year in UK</a:t>
            </a:r>
          </a:p>
          <a:p>
            <a:r>
              <a:rPr lang="en-US" dirty="0" smtClean="0"/>
              <a:t>1 in 75 women</a:t>
            </a:r>
          </a:p>
          <a:p>
            <a:r>
              <a:rPr lang="en-US" dirty="0" smtClean="0"/>
              <a:t>5</a:t>
            </a:r>
            <a:r>
              <a:rPr lang="en-US" baseline="30000" dirty="0" smtClean="0"/>
              <a:t>th</a:t>
            </a:r>
            <a:r>
              <a:rPr lang="en-US" dirty="0" smtClean="0"/>
              <a:t> most common cancer in women</a:t>
            </a:r>
          </a:p>
          <a:p>
            <a:r>
              <a:rPr lang="en-US" dirty="0" smtClean="0"/>
              <a:t>Half are over 65</a:t>
            </a:r>
          </a:p>
          <a:p>
            <a:r>
              <a:rPr lang="en-US" dirty="0" smtClean="0"/>
              <a:t>75% mortality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12763"/>
            <a:ext cx="7772400" cy="914400"/>
          </a:xfrm>
        </p:spPr>
        <p:txBody>
          <a:bodyPr/>
          <a:lstStyle/>
          <a:p>
            <a:r>
              <a:rPr lang="en-US" dirty="0" smtClean="0"/>
              <a:t>news</a:t>
            </a:r>
            <a:endParaRPr lang="en-US" dirty="0"/>
          </a:p>
        </p:txBody>
      </p:sp>
      <p:sp>
        <p:nvSpPr>
          <p:cNvPr id="3" name="Content Placeholder 2"/>
          <p:cNvSpPr>
            <a:spLocks noGrp="1"/>
          </p:cNvSpPr>
          <p:nvPr>
            <p:ph idx="4294967295"/>
          </p:nvPr>
        </p:nvSpPr>
        <p:spPr>
          <a:xfrm>
            <a:off x="1371600" y="1784350"/>
            <a:ext cx="7772400" cy="4572000"/>
          </a:xfrm>
        </p:spPr>
        <p:txBody>
          <a:bodyPr/>
          <a:lstStyle/>
          <a:p>
            <a:r>
              <a:rPr lang="en-US" dirty="0" smtClean="0"/>
              <a:t>HRT increases risk of epithelial ovarian cancer</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12763"/>
            <a:ext cx="7772400" cy="914400"/>
          </a:xfrm>
        </p:spPr>
        <p:txBody>
          <a:bodyPr/>
          <a:lstStyle/>
          <a:p>
            <a:r>
              <a:rPr lang="en-US" dirty="0" smtClean="0"/>
              <a:t>news</a:t>
            </a:r>
            <a:endParaRPr lang="en-US" dirty="0"/>
          </a:p>
        </p:txBody>
      </p:sp>
      <p:sp>
        <p:nvSpPr>
          <p:cNvPr id="3" name="Content Placeholder 2"/>
          <p:cNvSpPr>
            <a:spLocks noGrp="1"/>
          </p:cNvSpPr>
          <p:nvPr>
            <p:ph idx="4294967295"/>
          </p:nvPr>
        </p:nvSpPr>
        <p:spPr>
          <a:xfrm>
            <a:off x="1371600" y="1784350"/>
            <a:ext cx="7772400" cy="4572000"/>
          </a:xfrm>
        </p:spPr>
        <p:txBody>
          <a:bodyPr/>
          <a:lstStyle/>
          <a:p>
            <a:r>
              <a:rPr lang="en-US" dirty="0" smtClean="0"/>
              <a:t>Delayed surgery now accepted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12763"/>
            <a:ext cx="7772400" cy="914400"/>
          </a:xfrm>
        </p:spPr>
        <p:txBody>
          <a:bodyPr/>
          <a:lstStyle/>
          <a:p>
            <a:r>
              <a:rPr lang="en-US" dirty="0" smtClean="0"/>
              <a:t>news</a:t>
            </a:r>
            <a:endParaRPr lang="en-US" dirty="0"/>
          </a:p>
        </p:txBody>
      </p:sp>
      <p:sp>
        <p:nvSpPr>
          <p:cNvPr id="3" name="Content Placeholder 2"/>
          <p:cNvSpPr>
            <a:spLocks noGrp="1"/>
          </p:cNvSpPr>
          <p:nvPr>
            <p:ph idx="4294967295"/>
          </p:nvPr>
        </p:nvSpPr>
        <p:spPr>
          <a:xfrm>
            <a:off x="1371600" y="1784350"/>
            <a:ext cx="7772400" cy="4572000"/>
          </a:xfrm>
        </p:spPr>
        <p:txBody>
          <a:bodyPr/>
          <a:lstStyle/>
          <a:p>
            <a:r>
              <a:rPr lang="en-US" dirty="0" err="1" smtClean="0"/>
              <a:t>Intraperitoneal</a:t>
            </a:r>
            <a:r>
              <a:rPr lang="en-US" dirty="0" smtClean="0"/>
              <a:t> chemotherapy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12763"/>
            <a:ext cx="7772400" cy="914400"/>
          </a:xfrm>
        </p:spPr>
        <p:txBody>
          <a:bodyPr/>
          <a:lstStyle/>
          <a:p>
            <a:r>
              <a:rPr lang="en-US" dirty="0" smtClean="0"/>
              <a:t>news</a:t>
            </a:r>
            <a:endParaRPr lang="en-US" dirty="0"/>
          </a:p>
        </p:txBody>
      </p:sp>
      <p:sp>
        <p:nvSpPr>
          <p:cNvPr id="3" name="Content Placeholder 2"/>
          <p:cNvSpPr>
            <a:spLocks noGrp="1"/>
          </p:cNvSpPr>
          <p:nvPr>
            <p:ph idx="4294967295"/>
          </p:nvPr>
        </p:nvSpPr>
        <p:spPr>
          <a:xfrm>
            <a:off x="1371600" y="1784350"/>
            <a:ext cx="7772400" cy="4572000"/>
          </a:xfrm>
        </p:spPr>
        <p:txBody>
          <a:bodyPr>
            <a:normAutofit fontScale="77500" lnSpcReduction="20000"/>
          </a:bodyPr>
          <a:lstStyle/>
          <a:p>
            <a:endParaRPr dirty="0" smtClean="0"/>
          </a:p>
          <a:p>
            <a:r>
              <a:rPr b="1" dirty="0" smtClean="0"/>
              <a:t>Science News</a:t>
            </a:r>
          </a:p>
          <a:p>
            <a:r>
              <a:rPr b="1" dirty="0" smtClean="0"/>
              <a:t>Personalized Treatment for Ovarian Cancer</a:t>
            </a:r>
          </a:p>
          <a:p>
            <a:r>
              <a:rPr dirty="0" smtClean="0"/>
              <a:t>ScienceDaily (Nov. 17, 2010) — Researchers have shown that point mutations -- mis-spellings in a single letter of genetic code -- that drive the onset and growth of cancer cells can be detected successfully in advanced ovarian cancer using a technique called OncoMap. The finding opens the way for personalised medicine in which every patient could have their tumour screened, specific mutations identified, and the appropriate drug chosen to target the mutation and halt the growth of their cancer.</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295400" y="685800"/>
            <a:ext cx="1524000" cy="523220"/>
          </a:xfrm>
          <a:prstGeom prst="rect">
            <a:avLst/>
          </a:prstGeom>
          <a:noFill/>
        </p:spPr>
        <p:txBody>
          <a:bodyPr wrap="square" rtlCol="0">
            <a:spAutoFit/>
          </a:bodyPr>
          <a:lstStyle/>
          <a:p>
            <a:r>
              <a:rPr lang="en-US" sz="2800" dirty="0" smtClean="0"/>
              <a:t>news</a:t>
            </a:r>
            <a:endParaRPr lang="en-US" sz="2800" dirty="0"/>
          </a:p>
        </p:txBody>
      </p:sp>
      <p:sp>
        <p:nvSpPr>
          <p:cNvPr id="3" name="TextBox 2"/>
          <p:cNvSpPr txBox="1"/>
          <p:nvPr/>
        </p:nvSpPr>
        <p:spPr>
          <a:xfrm>
            <a:off x="1295400" y="2209800"/>
            <a:ext cx="4876800" cy="2123658"/>
          </a:xfrm>
          <a:prstGeom prst="rect">
            <a:avLst/>
          </a:prstGeom>
          <a:noFill/>
        </p:spPr>
        <p:txBody>
          <a:bodyPr wrap="square" rtlCol="0">
            <a:spAutoFit/>
          </a:bodyPr>
          <a:lstStyle/>
          <a:p>
            <a:r>
              <a:rPr lang="en-US" sz="2400" dirty="0" smtClean="0"/>
              <a:t>Ultra radical </a:t>
            </a:r>
            <a:r>
              <a:rPr lang="en-US" sz="2400" dirty="0" err="1" smtClean="0"/>
              <a:t>cyto</a:t>
            </a:r>
            <a:r>
              <a:rPr lang="en-US" sz="2400" dirty="0" smtClean="0"/>
              <a:t>-reductive surgery</a:t>
            </a:r>
          </a:p>
          <a:p>
            <a:endParaRPr lang="en-US" dirty="0" smtClean="0"/>
          </a:p>
          <a:p>
            <a:r>
              <a:rPr lang="en-US" dirty="0" smtClean="0"/>
              <a:t>Diaphragmatic stripping</a:t>
            </a:r>
          </a:p>
          <a:p>
            <a:r>
              <a:rPr lang="en-US" dirty="0" smtClean="0"/>
              <a:t>Liver resection</a:t>
            </a:r>
          </a:p>
          <a:p>
            <a:r>
              <a:rPr lang="en-US" dirty="0" err="1" smtClean="0"/>
              <a:t>Splenectomy</a:t>
            </a:r>
            <a:endParaRPr lang="en-US" dirty="0" smtClean="0"/>
          </a:p>
          <a:p>
            <a:r>
              <a:rPr lang="en-US" dirty="0" err="1" smtClean="0"/>
              <a:t>Coeliac</a:t>
            </a:r>
            <a:r>
              <a:rPr lang="en-US" dirty="0" smtClean="0"/>
              <a:t> axis lymph node dissection	</a:t>
            </a:r>
          </a:p>
          <a:p>
            <a:r>
              <a:rPr lang="en-US" dirty="0" smtClean="0"/>
              <a:t>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12763"/>
            <a:ext cx="7772400" cy="914400"/>
          </a:xfrm>
        </p:spPr>
        <p:txBody>
          <a:bodyPr/>
          <a:lstStyle/>
          <a:p>
            <a:r>
              <a:rPr lang="en-US" dirty="0" smtClean="0"/>
              <a:t>The message</a:t>
            </a:r>
            <a:endParaRPr lang="en-US" dirty="0"/>
          </a:p>
        </p:txBody>
      </p:sp>
      <p:sp>
        <p:nvSpPr>
          <p:cNvPr id="3" name="Content Placeholder 2"/>
          <p:cNvSpPr>
            <a:spLocks noGrp="1"/>
          </p:cNvSpPr>
          <p:nvPr>
            <p:ph idx="4294967295"/>
          </p:nvPr>
        </p:nvSpPr>
        <p:spPr>
          <a:xfrm>
            <a:off x="1371600" y="1784350"/>
            <a:ext cx="7772400" cy="4572000"/>
          </a:xfrm>
        </p:spPr>
        <p:txBody>
          <a:bodyPr/>
          <a:lstStyle/>
          <a:p>
            <a:r>
              <a:rPr lang="en-US" dirty="0" smtClean="0"/>
              <a:t>Treatment is effective but only if we can catch the disease early enough</a:t>
            </a:r>
          </a:p>
          <a:p>
            <a:r>
              <a:rPr lang="en-US" dirty="0" smtClean="0"/>
              <a:t>Treatment is more about living a good quality of life with the disease rather than cure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12763"/>
            <a:ext cx="7772400" cy="914400"/>
          </a:xfrm>
        </p:spPr>
        <p:txBody>
          <a:bodyPr/>
          <a:lstStyle/>
          <a:p>
            <a:r>
              <a:rPr lang="en-US" dirty="0" smtClean="0"/>
              <a:t>Google top hit today</a:t>
            </a:r>
            <a:endParaRPr lang="en-US" dirty="0"/>
          </a:p>
        </p:txBody>
      </p:sp>
      <p:sp>
        <p:nvSpPr>
          <p:cNvPr id="3" name="Content Placeholder 2"/>
          <p:cNvSpPr>
            <a:spLocks noGrp="1"/>
          </p:cNvSpPr>
          <p:nvPr>
            <p:ph idx="4294967295"/>
          </p:nvPr>
        </p:nvSpPr>
        <p:spPr>
          <a:xfrm>
            <a:off x="1371600" y="1784350"/>
            <a:ext cx="7772400" cy="4572000"/>
          </a:xfrm>
        </p:spPr>
        <p:txBody>
          <a:bodyPr>
            <a:normAutofit fontScale="92500"/>
          </a:bodyPr>
          <a:lstStyle/>
          <a:p>
            <a:endParaRPr dirty="0" smtClean="0"/>
          </a:p>
          <a:p>
            <a:r>
              <a:rPr b="1" i="1" dirty="0" smtClean="0">
                <a:hlinkClick r:id="rId2"/>
              </a:rPr>
              <a:t>Cancer</a:t>
            </a:r>
            <a:r>
              <a:rPr b="1" dirty="0" smtClean="0">
                <a:hlinkClick r:id="rId2"/>
              </a:rPr>
              <a:t> missed 20 times: Sue's horrifying </a:t>
            </a:r>
            <a:r>
              <a:rPr b="1" i="1" dirty="0" smtClean="0">
                <a:hlinkClick r:id="rId2"/>
              </a:rPr>
              <a:t>story</a:t>
            </a:r>
            <a:r>
              <a:rPr b="1" dirty="0" smtClean="0">
                <a:hlinkClick r:id="rId2"/>
              </a:rPr>
              <a:t> shows how bad ...</a:t>
            </a:r>
            <a:endParaRPr b="1" dirty="0" smtClean="0"/>
          </a:p>
          <a:p>
            <a:r>
              <a:rPr dirty="0" smtClean="0"/>
              <a:t>25 Feb 2009 </a:t>
            </a:r>
            <a:r>
              <a:rPr b="1" dirty="0" smtClean="0"/>
              <a:t>...</a:t>
            </a:r>
            <a:r>
              <a:rPr dirty="0" smtClean="0"/>
              <a:t> While this may sound like an horrific one-off, Sue's </a:t>
            </a:r>
            <a:r>
              <a:rPr i="1" dirty="0" smtClean="0"/>
              <a:t>story</a:t>
            </a:r>
            <a:r>
              <a:rPr dirty="0" smtClean="0"/>
              <a:t> is far from unique. The charity Target </a:t>
            </a:r>
            <a:r>
              <a:rPr i="1" dirty="0" smtClean="0"/>
              <a:t>Ovarian Cancer</a:t>
            </a:r>
            <a:r>
              <a:rPr dirty="0" smtClean="0"/>
              <a:t>, which has just committed </a:t>
            </a:r>
            <a:r>
              <a:rPr b="1" dirty="0" smtClean="0"/>
              <a:t>...</a:t>
            </a:r>
            <a:r>
              <a:rPr dirty="0" smtClean="0"/>
              <a:t/>
            </a:r>
            <a:br>
              <a:rPr dirty="0" smtClean="0"/>
            </a:br>
            <a:r>
              <a:rPr i="1" dirty="0" smtClean="0"/>
              <a:t>www.dailymail.co.uk/.../</a:t>
            </a:r>
            <a:r>
              <a:rPr b="1" i="1" dirty="0" smtClean="0"/>
              <a:t>Cancer</a:t>
            </a:r>
            <a:r>
              <a:rPr i="1" dirty="0" smtClean="0"/>
              <a:t>-missed-20-times-Sues-horrifying-</a:t>
            </a:r>
            <a:r>
              <a:rPr b="1" i="1" dirty="0" smtClean="0"/>
              <a:t>story</a:t>
            </a:r>
            <a:r>
              <a:rPr i="1" dirty="0" smtClean="0"/>
              <a:t>-shows-bad-doctors-STILL-spotting-silent-killer.html</a:t>
            </a:r>
            <a:r>
              <a:rPr dirty="0" smtClean="0"/>
              <a:t> - </a:t>
            </a:r>
            <a:r>
              <a:rPr dirty="0" smtClean="0">
                <a:hlinkClick r:id="rId3"/>
              </a:rPr>
              <a:t>Similar</a:t>
            </a:r>
            <a:endParaRPr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0" y="4763"/>
            <a:ext cx="9144000" cy="685323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12763"/>
            <a:ext cx="7772400" cy="914400"/>
          </a:xfrm>
        </p:spPr>
        <p:txBody>
          <a:bodyPr/>
          <a:lstStyle/>
          <a:p>
            <a:r>
              <a:rPr lang="en-US" dirty="0" smtClean="0"/>
              <a:t>symptoms</a:t>
            </a:r>
            <a:endParaRPr lang="en-US" dirty="0"/>
          </a:p>
        </p:txBody>
      </p:sp>
      <p:sp>
        <p:nvSpPr>
          <p:cNvPr id="3" name="Content Placeholder 2"/>
          <p:cNvSpPr>
            <a:spLocks noGrp="1"/>
          </p:cNvSpPr>
          <p:nvPr>
            <p:ph idx="4294967295"/>
          </p:nvPr>
        </p:nvSpPr>
        <p:spPr>
          <a:xfrm>
            <a:off x="1371600" y="1784350"/>
            <a:ext cx="7772400" cy="4572000"/>
          </a:xfrm>
        </p:spPr>
        <p:txBody>
          <a:bodyPr>
            <a:normAutofit fontScale="77500" lnSpcReduction="20000"/>
          </a:bodyPr>
          <a:lstStyle/>
          <a:p>
            <a:r>
              <a:rPr lang="en-US" dirty="0" smtClean="0"/>
              <a:t>Bloated abdomen</a:t>
            </a:r>
          </a:p>
          <a:p>
            <a:r>
              <a:rPr lang="en-US" dirty="0" smtClean="0"/>
              <a:t>Full after starting to eat</a:t>
            </a:r>
          </a:p>
          <a:p>
            <a:r>
              <a:rPr lang="en-US" dirty="0" smtClean="0"/>
              <a:t>Weight loss</a:t>
            </a:r>
          </a:p>
          <a:p>
            <a:r>
              <a:rPr lang="en-US" dirty="0" smtClean="0"/>
              <a:t>Nausea and indigestion</a:t>
            </a:r>
          </a:p>
          <a:p>
            <a:r>
              <a:rPr lang="en-US" dirty="0" smtClean="0"/>
              <a:t>Pelvic pain</a:t>
            </a:r>
          </a:p>
          <a:p>
            <a:r>
              <a:rPr lang="en-US" dirty="0" smtClean="0"/>
              <a:t>Change in bowel habit</a:t>
            </a:r>
          </a:p>
          <a:p>
            <a:r>
              <a:rPr lang="en-US" dirty="0" smtClean="0"/>
              <a:t>Frequency of urine</a:t>
            </a:r>
          </a:p>
          <a:p>
            <a:r>
              <a:rPr lang="en-US" dirty="0" smtClean="0"/>
              <a:t>Backache</a:t>
            </a:r>
          </a:p>
          <a:p>
            <a:r>
              <a:rPr lang="en-US" dirty="0" smtClean="0"/>
              <a:t>Swollen ankles</a:t>
            </a:r>
          </a:p>
          <a:p>
            <a:r>
              <a:rPr lang="en-US" dirty="0" smtClean="0"/>
              <a:t>Abdominal mass</a:t>
            </a:r>
          </a:p>
          <a:p>
            <a:r>
              <a:rPr lang="en-US" dirty="0" smtClean="0"/>
              <a:t>Vaginal bleeding</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NICE guidelines 2011</a:t>
            </a:r>
            <a:endParaRPr lang="en-US" dirty="0"/>
          </a:p>
        </p:txBody>
      </p:sp>
      <p:sp>
        <p:nvSpPr>
          <p:cNvPr id="4" name="TextBox 3"/>
          <p:cNvSpPr txBox="1"/>
          <p:nvPr/>
        </p:nvSpPr>
        <p:spPr>
          <a:xfrm>
            <a:off x="914400" y="1752600"/>
            <a:ext cx="6934200" cy="3539431"/>
          </a:xfrm>
          <a:prstGeom prst="rect">
            <a:avLst/>
          </a:prstGeom>
          <a:noFill/>
        </p:spPr>
        <p:txBody>
          <a:bodyPr wrap="square" rtlCol="0">
            <a:spAutoFit/>
          </a:bodyPr>
          <a:lstStyle/>
          <a:p>
            <a:r>
              <a:rPr lang="en-US" sz="2800" dirty="0" smtClean="0"/>
              <a:t>Primary care :   2 week wait referral if physical examination identifies </a:t>
            </a:r>
            <a:r>
              <a:rPr lang="en-US" sz="2800" dirty="0" err="1" smtClean="0"/>
              <a:t>ascites</a:t>
            </a:r>
            <a:r>
              <a:rPr lang="en-US" sz="2800" dirty="0" smtClean="0"/>
              <a:t> and/or pelvic mass not caused by known fibroids.</a:t>
            </a:r>
          </a:p>
          <a:p>
            <a:endParaRPr lang="en-US" sz="2800" dirty="0" smtClean="0"/>
          </a:p>
          <a:p>
            <a:r>
              <a:rPr lang="en-US" sz="2800" dirty="0" smtClean="0"/>
              <a:t>No need to wait for investigations.</a:t>
            </a:r>
          </a:p>
          <a:p>
            <a:endParaRPr lang="en-US" sz="2800" dirty="0"/>
          </a:p>
          <a:p>
            <a:endParaRPr lang="en-US" sz="2800" dirty="0" smtClean="0"/>
          </a:p>
          <a:p>
            <a:endParaRPr lang="en-US" sz="2800" dirty="0"/>
          </a:p>
          <a:p>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NICE guidelines 2011</a:t>
            </a:r>
            <a:endParaRPr lang="en-US" dirty="0"/>
          </a:p>
        </p:txBody>
      </p:sp>
      <p:sp>
        <p:nvSpPr>
          <p:cNvPr id="3" name="TextBox 2"/>
          <p:cNvSpPr txBox="1"/>
          <p:nvPr/>
        </p:nvSpPr>
        <p:spPr>
          <a:xfrm>
            <a:off x="914400" y="2133600"/>
            <a:ext cx="7391400" cy="1384995"/>
          </a:xfrm>
          <a:prstGeom prst="rect">
            <a:avLst/>
          </a:prstGeom>
          <a:noFill/>
        </p:spPr>
        <p:txBody>
          <a:bodyPr wrap="square" rtlCol="0">
            <a:spAutoFit/>
          </a:bodyPr>
          <a:lstStyle/>
          <a:p>
            <a:r>
              <a:rPr lang="en-US" sz="2800" dirty="0" smtClean="0"/>
              <a:t>Primary care :  investigate women, especially if over 50 yrs, if they report any of the following symptoms on a persistent or frequent basis.</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NICE guidelines 2011</a:t>
            </a:r>
            <a:endParaRPr lang="en-US" dirty="0"/>
          </a:p>
        </p:txBody>
      </p:sp>
      <p:sp>
        <p:nvSpPr>
          <p:cNvPr id="3" name="TextBox 2"/>
          <p:cNvSpPr txBox="1"/>
          <p:nvPr/>
        </p:nvSpPr>
        <p:spPr>
          <a:xfrm>
            <a:off x="914400" y="1426464"/>
            <a:ext cx="7543800" cy="3108544"/>
          </a:xfrm>
          <a:prstGeom prst="rect">
            <a:avLst/>
          </a:prstGeom>
          <a:noFill/>
        </p:spPr>
        <p:txBody>
          <a:bodyPr wrap="square" rtlCol="0">
            <a:spAutoFit/>
          </a:bodyPr>
          <a:lstStyle/>
          <a:p>
            <a:r>
              <a:rPr lang="en-US" sz="2800" dirty="0" smtClean="0"/>
              <a:t>Persistent abdominal distention (bloating)</a:t>
            </a:r>
          </a:p>
          <a:p>
            <a:r>
              <a:rPr lang="en-US" sz="2800" dirty="0" smtClean="0"/>
              <a:t>Feeling full – early satiety and/or loss of appetite</a:t>
            </a:r>
          </a:p>
          <a:p>
            <a:r>
              <a:rPr lang="en-US" sz="2800" dirty="0" smtClean="0"/>
              <a:t>Pelvic or abdominal pain</a:t>
            </a:r>
          </a:p>
          <a:p>
            <a:r>
              <a:rPr lang="en-US" sz="2800" dirty="0" smtClean="0"/>
              <a:t>Increased urinary frequency and/or urgency</a:t>
            </a:r>
          </a:p>
          <a:p>
            <a:r>
              <a:rPr lang="en-US" sz="2800" dirty="0" smtClean="0"/>
              <a:t>Unexplained weight loss fatigue or change in bowel habit</a:t>
            </a:r>
          </a:p>
          <a:p>
            <a:r>
              <a:rPr lang="en-US" sz="2800" dirty="0" smtClean="0"/>
              <a:t>Women over 50 yrs with new diagnosis of IBS</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NICE guidelines 2011</a:t>
            </a:r>
            <a:endParaRPr lang="en-US" dirty="0"/>
          </a:p>
        </p:txBody>
      </p:sp>
      <p:sp>
        <p:nvSpPr>
          <p:cNvPr id="3" name="TextBox 2"/>
          <p:cNvSpPr txBox="1"/>
          <p:nvPr/>
        </p:nvSpPr>
        <p:spPr>
          <a:xfrm>
            <a:off x="1066800" y="1426464"/>
            <a:ext cx="6629400" cy="5262980"/>
          </a:xfrm>
          <a:prstGeom prst="rect">
            <a:avLst/>
          </a:prstGeom>
          <a:noFill/>
        </p:spPr>
        <p:txBody>
          <a:bodyPr wrap="square" rtlCol="0">
            <a:spAutoFit/>
          </a:bodyPr>
          <a:lstStyle/>
          <a:p>
            <a:r>
              <a:rPr lang="en-US" sz="2800" dirty="0" smtClean="0"/>
              <a:t>Primary care :  First tests</a:t>
            </a:r>
          </a:p>
          <a:p>
            <a:endParaRPr lang="en-US" sz="2800" dirty="0" smtClean="0"/>
          </a:p>
          <a:p>
            <a:r>
              <a:rPr lang="en-US" sz="2800" dirty="0" smtClean="0"/>
              <a:t>Serum CA125</a:t>
            </a:r>
          </a:p>
          <a:p>
            <a:endParaRPr lang="en-US" sz="2800" dirty="0" smtClean="0"/>
          </a:p>
          <a:p>
            <a:r>
              <a:rPr lang="en-US" sz="2800" dirty="0" smtClean="0"/>
              <a:t>If CA125 &gt; 35 IU/ml</a:t>
            </a:r>
          </a:p>
          <a:p>
            <a:r>
              <a:rPr lang="en-US" sz="2800" dirty="0" smtClean="0"/>
              <a:t>Pelvic and abdominal ultrasound</a:t>
            </a:r>
          </a:p>
          <a:p>
            <a:endParaRPr lang="en-US" sz="2800" dirty="0" smtClean="0"/>
          </a:p>
          <a:p>
            <a:r>
              <a:rPr lang="en-US" sz="2800" dirty="0" smtClean="0"/>
              <a:t>If CA125 or USS negative investigate for other causes and ask patient to return if symptoms become more frequent or persistent </a:t>
            </a:r>
          </a:p>
          <a:p>
            <a:endParaRPr lang="en-US" sz="2800" dirty="0"/>
          </a:p>
          <a:p>
            <a:endParaRPr lang="en-US"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Metro.thmx</Template>
  <TotalTime>2531</TotalTime>
  <Words>786</Words>
  <Application>Microsoft Macintosh PowerPoint</Application>
  <PresentationFormat>On-screen Show (4:3)</PresentationFormat>
  <Paragraphs>115</Paragraphs>
  <Slides>25</Slides>
  <Notes>1</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Metro</vt:lpstr>
      <vt:lpstr>Ovarian cancer</vt:lpstr>
      <vt:lpstr>Overview</vt:lpstr>
      <vt:lpstr>Google top hit today</vt:lpstr>
      <vt:lpstr>Slide 4</vt:lpstr>
      <vt:lpstr>symptoms</vt:lpstr>
      <vt:lpstr>NICE guidelines 2011</vt:lpstr>
      <vt:lpstr>NICE guidelines 2011</vt:lpstr>
      <vt:lpstr>NICE guidelines 2011</vt:lpstr>
      <vt:lpstr>NICE guidelines 2011</vt:lpstr>
      <vt:lpstr>misdiagnosis</vt:lpstr>
      <vt:lpstr>prognosis</vt:lpstr>
      <vt:lpstr>Screening Ca125</vt:lpstr>
      <vt:lpstr>Screening USS</vt:lpstr>
      <vt:lpstr>screening</vt:lpstr>
      <vt:lpstr>Making a diagnosis</vt:lpstr>
      <vt:lpstr>USS</vt:lpstr>
      <vt:lpstr>BSO can be day surgery</vt:lpstr>
      <vt:lpstr>Ovplex</vt:lpstr>
      <vt:lpstr>news</vt:lpstr>
      <vt:lpstr>news</vt:lpstr>
      <vt:lpstr>news</vt:lpstr>
      <vt:lpstr>news</vt:lpstr>
      <vt:lpstr>news</vt:lpstr>
      <vt:lpstr>Slide 24</vt:lpstr>
      <vt:lpstr>The message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Ovarian cancer</dc:title>
  <dc:creator>Malcolm Padwick</dc:creator>
  <cp:lastModifiedBy>Malcolm Padwick</cp:lastModifiedBy>
  <cp:revision>41</cp:revision>
  <dcterms:created xsi:type="dcterms:W3CDTF">2012-02-21T18:36:00Z</dcterms:created>
  <dcterms:modified xsi:type="dcterms:W3CDTF">2012-02-21T18:37:27Z</dcterms:modified>
</cp:coreProperties>
</file>